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</p:sldMasterIdLst>
  <p:notesMasterIdLst>
    <p:notesMasterId r:id="rId17"/>
  </p:notesMasterIdLst>
  <p:handoutMasterIdLst>
    <p:handoutMasterId r:id="rId18"/>
  </p:handoutMasterIdLst>
  <p:sldIdLst>
    <p:sldId id="277" r:id="rId2"/>
    <p:sldId id="285" r:id="rId3"/>
    <p:sldId id="286" r:id="rId4"/>
    <p:sldId id="287" r:id="rId5"/>
    <p:sldId id="288" r:id="rId6"/>
    <p:sldId id="283" r:id="rId7"/>
    <p:sldId id="278" r:id="rId8"/>
    <p:sldId id="279" r:id="rId9"/>
    <p:sldId id="280" r:id="rId10"/>
    <p:sldId id="289" r:id="rId11"/>
    <p:sldId id="290" r:id="rId12"/>
    <p:sldId id="281" r:id="rId13"/>
    <p:sldId id="282" r:id="rId14"/>
    <p:sldId id="291" r:id="rId15"/>
    <p:sldId id="292" r:id="rId1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 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7E8EA"/>
    <a:srgbClr val="CBCED2"/>
    <a:srgbClr val="27B34F"/>
    <a:srgbClr val="009FBD"/>
    <a:srgbClr val="009F59"/>
    <a:srgbClr val="003D61"/>
    <a:srgbClr val="3DDCE6"/>
    <a:srgbClr val="7C4A8B"/>
    <a:srgbClr val="1E40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8C6030-4581-46EB-B46C-0EE7C56E03AF}" v="1" dt="2021-09-03T22:37:57.211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94695" autoAdjust="0"/>
  </p:normalViewPr>
  <p:slideViewPr>
    <p:cSldViewPr snapToGrid="0" snapToObjects="1">
      <p:cViewPr>
        <p:scale>
          <a:sx n="75" d="100"/>
          <a:sy n="75" d="100"/>
        </p:scale>
        <p:origin x="780" y="238"/>
      </p:cViewPr>
      <p:guideLst/>
    </p:cSldViewPr>
  </p:slideViewPr>
  <p:outlineViewPr>
    <p:cViewPr>
      <p:scale>
        <a:sx n="33" d="100"/>
        <a:sy n="33" d="100"/>
      </p:scale>
      <p:origin x="0" y="12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3" d="100"/>
          <a:sy n="113" d="100"/>
        </p:scale>
        <p:origin x="3032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wrence, Kyle" userId="47d208fb-3dc6-40b1-99c5-9a80f169504f" providerId="ADAL" clId="{D18C6030-4581-46EB-B46C-0EE7C56E03AF}"/>
    <pc:docChg chg="custSel modSld">
      <pc:chgData name="Lawrence, Kyle" userId="47d208fb-3dc6-40b1-99c5-9a80f169504f" providerId="ADAL" clId="{D18C6030-4581-46EB-B46C-0EE7C56E03AF}" dt="2021-09-03T22:37:57.134" v="77" actId="20577"/>
      <pc:docMkLst>
        <pc:docMk/>
      </pc:docMkLst>
      <pc:sldChg chg="modSp mod">
        <pc:chgData name="Lawrence, Kyle" userId="47d208fb-3dc6-40b1-99c5-9a80f169504f" providerId="ADAL" clId="{D18C6030-4581-46EB-B46C-0EE7C56E03AF}" dt="2021-09-03T22:37:57.134" v="77" actId="20577"/>
        <pc:sldMkLst>
          <pc:docMk/>
          <pc:sldMk cId="1343313276" sldId="277"/>
        </pc:sldMkLst>
        <pc:spChg chg="mod">
          <ac:chgData name="Lawrence, Kyle" userId="47d208fb-3dc6-40b1-99c5-9a80f169504f" providerId="ADAL" clId="{D18C6030-4581-46EB-B46C-0EE7C56E03AF}" dt="2021-09-03T22:37:57.134" v="77" actId="20577"/>
          <ac:spMkLst>
            <pc:docMk/>
            <pc:sldMk cId="1343313276" sldId="277"/>
            <ac:spMk id="3" creationId="{A9E4E384-5019-BE4A-AB66-3B4D06AA060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597444" y="8829967"/>
            <a:ext cx="411333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013FF889-DBB5-E540-8E75-47BFCA628842}" type="slidenum">
              <a:rPr lang="en-US" b="1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b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9/3/2021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931346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814897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i="1" dirty="0">
                <a:solidFill>
                  <a:srgbClr val="FFFFFF">
                    <a:lumMod val="65000"/>
                  </a:srgbClr>
                </a:solidFill>
              </a:rPr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09360" y="8829967"/>
            <a:ext cx="699418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000"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00B8651-D313-4300-801F-83656702695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1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/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9/3/2021</a:t>
            </a:fld>
            <a:endParaRPr lang="en-US" sz="100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3899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171450" indent="-171450" algn="l" defTabSz="914400" rtl="0" eaLnBrk="1" latinLnBrk="0" hangingPunct="1">
      <a:buClr>
        <a:schemeClr val="tx2"/>
      </a:buClr>
      <a:buSzPct val="75000"/>
      <a:buFont typeface="Wingdings 3" panose="05040102010807070707" pitchFamily="18" charset="2"/>
      <a:buChar char="u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344488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5111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6889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855663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kern="1200">
        <a:solidFill>
          <a:schemeClr val="tx1">
            <a:lumMod val="50000"/>
            <a:lumOff val="50000"/>
          </a:schemeClr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814388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0B8651-D313-4300-801F-83656702695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216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347472" y="4584192"/>
            <a:ext cx="5913437" cy="1397509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342900" indent="-342900">
              <a:buNone/>
              <a:defRPr lang="en-US" sz="1800" i="0" kern="1200" cap="none" baseline="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>
              <a:buFont typeface="Arial" panose="020B0604020202020204" pitchFamily="34" charset="0"/>
              <a:buNone/>
              <a:defRPr lang="en-US" sz="1500" i="1" kern="1200" dirty="0" smtClean="0">
                <a:solidFill>
                  <a:schemeClr val="accent2">
                    <a:lumMod val="10000"/>
                    <a:lumOff val="90000"/>
                  </a:schemeClr>
                </a:solidFill>
                <a:latin typeface="+mn-lt"/>
                <a:ea typeface="+mn-ea"/>
                <a:cs typeface="+mn-cs"/>
              </a:defRPr>
            </a:lvl2pPr>
          </a:lstStyle>
          <a:p>
            <a:pPr marL="0" lvl="0" indent="0" algn="l" defTabSz="457200" rtl="0" eaLnBrk="1" latinLnBrk="0" hangingPunct="1">
              <a:spcBef>
                <a:spcPct val="20000"/>
              </a:spcBef>
            </a:pPr>
            <a:r>
              <a:rPr lang="en-US" dirty="0"/>
              <a:t>Click To Add Presenter</a:t>
            </a:r>
          </a:p>
        </p:txBody>
      </p:sp>
      <p:sp>
        <p:nvSpPr>
          <p:cNvPr id="15" name="Title Placeholder 2"/>
          <p:cNvSpPr>
            <a:spLocks noGrp="1"/>
          </p:cNvSpPr>
          <p:nvPr>
            <p:ph type="title" hasCustomPrompt="1"/>
          </p:nvPr>
        </p:nvSpPr>
        <p:spPr>
          <a:xfrm>
            <a:off x="347472" y="838200"/>
            <a:ext cx="5913438" cy="3647122"/>
          </a:xfrm>
          <a:prstGeom prst="rect">
            <a:avLst/>
          </a:prstGeom>
          <a:noFill/>
        </p:spPr>
        <p:txBody>
          <a:bodyPr vert="horz" lIns="0" tIns="0" rIns="0" bIns="0" rtlCol="0" anchor="b">
            <a:normAutofit/>
          </a:bodyPr>
          <a:lstStyle>
            <a:lvl1pPr>
              <a:defRPr lang="en-US" sz="5400" i="0" dirty="0">
                <a:solidFill>
                  <a:schemeClr val="bg1"/>
                </a:solidFill>
              </a:defRPr>
            </a:lvl1pPr>
          </a:lstStyle>
          <a:p>
            <a:pPr lvl="0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</a:pPr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E3F95C5-78BE-DB40-AE90-52800DB15193}"/>
              </a:ext>
            </a:extLst>
          </p:cNvPr>
          <p:cNvCxnSpPr>
            <a:cxnSpLocks/>
          </p:cNvCxnSpPr>
          <p:nvPr userDrawn="1"/>
        </p:nvCxnSpPr>
        <p:spPr>
          <a:xfrm flipV="1">
            <a:off x="6915464" y="1066800"/>
            <a:ext cx="0" cy="4914902"/>
          </a:xfrm>
          <a:prstGeom prst="line">
            <a:avLst/>
          </a:prstGeom>
          <a:ln w="190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D9F6493F-ABAB-D244-B8F4-D7FB3E372F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107" y="2939436"/>
            <a:ext cx="2588042" cy="103965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FD93C4-BA43-B749-A3AB-314535C186CC}"/>
              </a:ext>
            </a:extLst>
          </p:cNvPr>
          <p:cNvSpPr txBox="1"/>
          <p:nvPr userDrawn="1"/>
        </p:nvSpPr>
        <p:spPr>
          <a:xfrm>
            <a:off x="9300117" y="41259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306FFF-F5B6-4184-B83B-96E59B9FF0D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0E2E37A-9F25-44C0-B295-B9AB10628A77}" type="datetime3">
              <a:rPr lang="en-US" i="0" smtClean="0"/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3F0F02-3CDB-4DA7-9C1E-609982C1DF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©2021 Analog Devices, Inc. All rights reserved.</a:t>
            </a:r>
            <a:endParaRPr lang="en-US" dirty="0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E3A39209-9D38-4310-847C-ADE9217617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/>
              <a:t> </a:t>
            </a:r>
            <a:r>
              <a:rPr lang="en-US" sz="1800"/>
              <a:t>|</a:t>
            </a:r>
            <a:endParaRPr lang="en-US" sz="1800" baseline="-11000" dirty="0"/>
          </a:p>
        </p:txBody>
      </p:sp>
    </p:spTree>
    <p:extLst>
      <p:ext uri="{BB962C8B-B14F-4D97-AF65-F5344CB8AC3E}">
        <p14:creationId xmlns:p14="http://schemas.microsoft.com/office/powerpoint/2010/main" val="280981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/>
          <a:p>
            <a:r>
              <a:rPr lang="en-US" dirty="0"/>
              <a:t>Click to Edit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6278034" y="1066800"/>
            <a:ext cx="5913966" cy="49149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6B84C6-07FB-804B-A710-4CC5B87F173D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6FB524-6554-48C8-9489-EEF685D2107E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0C10145C-AEFE-48BB-8E8C-258D7461B9FE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86B27D-8DE4-4823-AEAF-7C25C4B6C84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7367070A-F3CC-4AE5-AE9D-5D163DBB27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rgbClr val="555659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 dirty="0"/>
              <a:t> </a:t>
            </a:r>
            <a:r>
              <a:rPr lang="en-US" sz="1800" dirty="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0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0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B9AC7B3-6567-C447-935E-E93CF5955E44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7686F0-9A39-438C-9552-229B9F340E7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D2F9-2857-4223-B35A-965F3A91D1BA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A54850-2867-4505-9E81-1C2DEB5C68A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7E41655B-0A2D-464A-91A0-F3C8EFC2D2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rgbClr val="555659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 dirty="0"/>
              <a:t> </a:t>
            </a:r>
            <a:r>
              <a:rPr lang="en-US" sz="1800" dirty="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31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096000" y="1066800"/>
            <a:ext cx="6096000" cy="2484812"/>
          </a:xfrm>
          <a:solidFill>
            <a:schemeClr val="accent5">
              <a:alpha val="6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0" y="1066800"/>
            <a:ext cx="6095999" cy="2484812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>
              <a:buClr>
                <a:schemeClr val="bg1"/>
              </a:buCl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idx="11"/>
          </p:nvPr>
        </p:nvSpPr>
        <p:spPr>
          <a:xfrm>
            <a:off x="6096000" y="3551612"/>
            <a:ext cx="6096000" cy="2430088"/>
          </a:xfrm>
          <a:solidFill>
            <a:schemeClr val="accent1">
              <a:alpha val="6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2"/>
          </p:nvPr>
        </p:nvSpPr>
        <p:spPr>
          <a:xfrm>
            <a:off x="1" y="3551612"/>
            <a:ext cx="6095998" cy="2430088"/>
          </a:xfrm>
          <a:solidFill>
            <a:schemeClr val="accent4">
              <a:alpha val="6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BB0CDA-7F83-4132-A085-543C009A494C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246531FC-EBFF-4BCF-8568-639110BD0E4E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711087-CBBB-4519-BE19-621DD720517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8D542497-551D-4559-9BA0-A22533A87F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rgbClr val="555659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 dirty="0"/>
              <a:t> </a:t>
            </a:r>
            <a:r>
              <a:rPr lang="en-US" sz="1800" dirty="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73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1"/>
          </p:nvPr>
        </p:nvSpPr>
        <p:spPr>
          <a:xfrm>
            <a:off x="0" y="1066799"/>
            <a:ext cx="12192000" cy="2446021"/>
          </a:xfrm>
          <a:solidFill>
            <a:schemeClr val="accent2">
              <a:alpha val="6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/>
          </p:nvPr>
        </p:nvSpPr>
        <p:spPr>
          <a:xfrm>
            <a:off x="0" y="3535679"/>
            <a:ext cx="12192000" cy="2446021"/>
          </a:xfrm>
          <a:solidFill>
            <a:schemeClr val="accent2">
              <a:alpha val="40000"/>
            </a:schemeClr>
          </a:solidFill>
        </p:spPr>
        <p:txBody>
          <a:bodyPr lIns="347472" tIns="91440" rIns="320040" bIns="91440"/>
          <a:lstStyle>
            <a:lvl1pPr marL="228600" indent="-228600"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1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C4D304-EE9B-4D29-813C-826BDB73D0A5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60F0BB1E-5D16-448E-84E4-5909D2FD17F7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E04912-B792-4FAA-A3EF-0C6B995299E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B8648EC-2B7D-4152-8169-65E9B7AB39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rgbClr val="555659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 dirty="0"/>
              <a:t> </a:t>
            </a:r>
            <a:r>
              <a:rPr lang="en-US" sz="1800" dirty="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09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664803"/>
            <a:ext cx="12192000" cy="31880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11493500" cy="23622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3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ext Ov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Lucida Grande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054765-79F3-BD4C-8B31-6F350DF7D843}"/>
              </a:ext>
            </a:extLst>
          </p:cNvPr>
          <p:cNvSpPr/>
          <p:nvPr userDrawn="1"/>
        </p:nvSpPr>
        <p:spPr>
          <a:xfrm>
            <a:off x="0" y="0"/>
            <a:ext cx="6269038" cy="6858000"/>
          </a:xfrm>
          <a:prstGeom prst="rect">
            <a:avLst/>
          </a:prstGeom>
          <a:gradFill flip="none" rotWithShape="1">
            <a:gsLst>
              <a:gs pos="14000">
                <a:schemeClr val="bg2">
                  <a:lumMod val="75000"/>
                  <a:alpha val="0"/>
                </a:schemeClr>
              </a:gs>
              <a:gs pos="99000">
                <a:schemeClr val="bg2">
                  <a:lumMod val="75000"/>
                </a:schemeClr>
              </a:gs>
            </a:gsLst>
            <a:lin ang="10800000" scaled="1"/>
            <a:tileRect/>
          </a:gra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/>
        <p:txBody>
          <a:bodyPr bIns="9144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2"/>
          </p:nvPr>
        </p:nvSpPr>
        <p:spPr>
          <a:xfrm>
            <a:off x="355600" y="1066800"/>
            <a:ext cx="5557838" cy="4914900"/>
          </a:xfrm>
        </p:spPr>
        <p:txBody>
          <a:bodyPr lIns="0" tIns="0" rIns="0" bIns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Font typeface="Wingdings" charset="2"/>
              <a:buChar char="§"/>
              <a:defRPr>
                <a:solidFill>
                  <a:schemeClr val="bg1"/>
                </a:solidFill>
              </a:defRPr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640E59-837A-434C-B9C3-E7075581B0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8098" y="293715"/>
            <a:ext cx="994800" cy="3983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982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 marL="228600" indent="-228600">
              <a:buFont typeface="Arial" panose="020B0604020202020204" pitchFamily="34" charset="0"/>
              <a:buChar char="►"/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067A04-CC97-46C8-AAC8-F56123143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ED32-279D-4646-9984-6F77A7A9A3F3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96EAE8-20BA-4657-8EB3-11C164375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797BE3D8-99B5-4C62-B68C-3D27DA6A3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rgbClr val="555659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 dirty="0"/>
              <a:t> </a:t>
            </a:r>
            <a:r>
              <a:rPr lang="en-US" sz="1800" dirty="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7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/4 BG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06154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5600" y="1066800"/>
            <a:ext cx="11493500" cy="4914900"/>
          </a:xfrm>
        </p:spPr>
        <p:txBody>
          <a:bodyPr lIns="0" tIns="0" rIns="0" bIns="0" anchor="ctr" anchorCtr="0"/>
          <a:lstStyle>
            <a:lvl1pPr marL="228600" indent="-228600">
              <a:buFont typeface="Lucida Grande" panose="020B0600040502020204" pitchFamily="34" charset="0"/>
              <a:buChar char="▶"/>
              <a:defRPr lang="en-US" sz="2000" b="0" kern="1200" baseline="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marL="228600" lvl="0" indent="-22860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Click to edit Master text styles</a:t>
            </a:r>
          </a:p>
          <a:p>
            <a:pPr marL="228600" lvl="1" indent="-22860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Second level</a:t>
            </a:r>
          </a:p>
          <a:p>
            <a:pPr marL="228600" lvl="2" indent="-22860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Third level</a:t>
            </a:r>
          </a:p>
          <a:p>
            <a:pPr marL="228600" lvl="3" indent="-22860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Fourth level</a:t>
            </a:r>
          </a:p>
          <a:p>
            <a:pPr marL="228600" lvl="4" indent="-22860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65000"/>
              <a:buFont typeface="Arial" panose="020B0604020202020204" pitchFamily="34" charset="0"/>
              <a:buChar char="►"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21C2DA-52B1-DD43-A3B6-C3CA586AC7A6}"/>
              </a:ext>
            </a:extLst>
          </p:cNvPr>
          <p:cNvSpPr txBox="1"/>
          <p:nvPr userDrawn="1"/>
        </p:nvSpPr>
        <p:spPr>
          <a:xfrm>
            <a:off x="12056533" y="155786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34AA5E-2409-4AA0-861F-1AC07DD6F9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03EE4-7FA3-4823-A09C-FF5D48B01642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844433-DDE1-4708-BF6E-AF5BA459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4043FA7-62F9-4464-A78C-DCF7E90E2C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rgbClr val="555659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 dirty="0"/>
              <a:t> </a:t>
            </a:r>
            <a:r>
              <a:rPr lang="en-US" sz="1800" dirty="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74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332988" y="838200"/>
            <a:ext cx="5938780" cy="3648456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buNone/>
              <a:defRPr lang="en-US" sz="5400" b="0" i="0" kern="120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indent="0" algn="l" defTabSz="457200" rtl="0" eaLnBrk="1" latinLnBrk="0" hangingPunct="1">
              <a:spcBef>
                <a:spcPts val="1000"/>
              </a:spcBef>
              <a:buClr>
                <a:schemeClr val="bg2"/>
              </a:buClr>
              <a:buSzPct val="75000"/>
              <a:buFont typeface="Lucida Grande"/>
              <a:buNone/>
            </a:pPr>
            <a:r>
              <a:rPr lang="en-US" dirty="0"/>
              <a:t>Click to Edit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342900" y="4584192"/>
            <a:ext cx="5938780" cy="1399032"/>
          </a:xfrm>
        </p:spPr>
        <p:txBody>
          <a:bodyPr tIns="0" anchor="t">
            <a:normAutofit/>
          </a:bodyPr>
          <a:lstStyle>
            <a:lvl1pPr marL="0" indent="0">
              <a:buNone/>
              <a:defRPr lang="en-US" sz="1800" b="0" i="0" kern="1200" cap="none" baseline="0" dirty="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457200" rtl="0" eaLnBrk="1" latinLnBrk="0" hangingPunct="1">
              <a:spcBef>
                <a:spcPct val="20000"/>
              </a:spcBef>
              <a:buClr>
                <a:schemeClr val="bg2"/>
              </a:buClr>
              <a:buSzPct val="65000"/>
              <a:buFont typeface="Lucida Grande"/>
              <a:buNone/>
            </a:pPr>
            <a:r>
              <a:rPr lang="en-US"/>
              <a:t>Click to edit Master text styles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714E13B-7900-AA45-845F-8F029EBB20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71A964-5E17-480C-9D5C-E08421BA8F9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0B172B-356D-4B9B-BE15-F4E50C000F6E}" type="datetime3">
              <a:rPr lang="en-US" i="0" smtClean="0"/>
              <a:t>3 September 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922822-C3A0-426C-903E-38DB3E9EE03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©2021 Analog Devices, Inc. All rights reserved.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BA095C54-5245-4535-9582-0E2ADBF9E8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/>
              <a:t> </a:t>
            </a:r>
            <a:r>
              <a:rPr lang="en-US" sz="1800"/>
              <a:t>|</a:t>
            </a:r>
            <a:endParaRPr lang="en-US" sz="1800" baseline="-11000" dirty="0"/>
          </a:p>
        </p:txBody>
      </p:sp>
    </p:spTree>
    <p:extLst>
      <p:ext uri="{BB962C8B-B14F-4D97-AF65-F5344CB8AC3E}">
        <p14:creationId xmlns:p14="http://schemas.microsoft.com/office/powerpoint/2010/main" val="401708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1066800"/>
            <a:ext cx="5558367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0"/>
          </p:nvPr>
        </p:nvSpPr>
        <p:spPr>
          <a:xfrm>
            <a:off x="6269567" y="1066800"/>
            <a:ext cx="5558367" cy="4929447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DB49CE-07E5-434C-AB27-43C22812B53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83C370EF-BAFD-4E19-9194-8750802BF985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1EF495-0A70-4EC0-BDE8-B0B30CFA5EA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C0D76A8B-FF8B-4239-9E9C-DEABD479D1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rgbClr val="555659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 dirty="0"/>
              <a:t> </a:t>
            </a:r>
            <a:r>
              <a:rPr lang="en-US" sz="1800" dirty="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09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5601" y="314982"/>
            <a:ext cx="7863839" cy="4693898"/>
          </a:xfrm>
        </p:spPr>
        <p:txBody>
          <a:bodyPr lIns="0" tIns="0" rIns="0" bIns="0" anchor="b">
            <a:normAutofit/>
          </a:bodyPr>
          <a:lstStyle>
            <a:lvl1pPr marL="0" indent="0">
              <a:buNone/>
              <a:defRPr sz="4800">
                <a:solidFill>
                  <a:schemeClr val="tx2"/>
                </a:solidFill>
              </a:defRPr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102E25B-9495-E746-87BD-2882D0AE3EEB}"/>
              </a:ext>
            </a:extLst>
          </p:cNvPr>
          <p:cNvCxnSpPr>
            <a:cxnSpLocks/>
          </p:cNvCxnSpPr>
          <p:nvPr userDrawn="1"/>
        </p:nvCxnSpPr>
        <p:spPr>
          <a:xfrm flipH="1">
            <a:off x="355600" y="5179060"/>
            <a:ext cx="7863840" cy="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AD8FD8-5393-481D-B890-5EABD8AEB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CBB5B-4FF6-4060-9BCB-901E4BCAA0F0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083055-9046-4B13-912D-5C5DB324D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87EAF38F-2D4F-4400-A98C-CE3D9AFBAE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rgbClr val="555659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 dirty="0"/>
              <a:t> </a:t>
            </a:r>
            <a:r>
              <a:rPr lang="en-US" sz="1800" dirty="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98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 hasCustomPrompt="1"/>
          </p:nvPr>
        </p:nvSpPr>
        <p:spPr>
          <a:xfrm>
            <a:off x="342900" y="-5928"/>
            <a:ext cx="10287000" cy="844128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6EAD04-5ED2-4E4A-8600-2785E2735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8D217-A1A2-4E62-BBD7-1593A1DDDDF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C93CA4-BE51-4AB9-BBDE-6A964B246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FB10924F-7D1B-46B4-98AE-22FF2E635D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rgbClr val="555659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 dirty="0"/>
              <a:t> </a:t>
            </a:r>
            <a:r>
              <a:rPr lang="en-US" sz="1800" dirty="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92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904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42900" y="0"/>
            <a:ext cx="102870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275956" y="1066800"/>
            <a:ext cx="5573144" cy="4914900"/>
          </a:xfrm>
        </p:spPr>
        <p:txBody>
          <a:bodyPr lIns="0" tIns="0" rIns="0" bIns="0"/>
          <a:lstStyle>
            <a:lvl1pPr>
              <a:defRPr/>
            </a:lvl1pPr>
            <a:lvl2pPr marL="4572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  <a:defRPr/>
            </a:lvl2pPr>
            <a:lvl3pPr marL="6858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3pPr>
            <a:lvl4pPr marL="9144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4pPr>
            <a:lvl5pPr marL="1143000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5601" y="1066800"/>
            <a:ext cx="5558367" cy="4914900"/>
          </a:xfrm>
        </p:spPr>
        <p:txBody>
          <a:bodyPr>
            <a:normAutofit/>
          </a:bodyPr>
          <a:lstStyle>
            <a:lvl1pPr marL="0" indent="0">
              <a:buNone/>
              <a:defRPr sz="2800" b="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1E9170A-B0FF-F244-9778-516ED804ED4A}"/>
              </a:ext>
            </a:extLst>
          </p:cNvPr>
          <p:cNvCxnSpPr/>
          <p:nvPr userDrawn="1"/>
        </p:nvCxnSpPr>
        <p:spPr>
          <a:xfrm>
            <a:off x="6096000" y="1066800"/>
            <a:ext cx="0" cy="4914900"/>
          </a:xfrm>
          <a:prstGeom prst="line">
            <a:avLst/>
          </a:prstGeom>
          <a:ln w="15875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59080C-F316-40F7-8167-505A257EC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2888B-74B3-417B-8DFC-73992CC5CDA3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33690F-CB37-474C-A5A2-35869DD65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FDBB4817-7B52-4992-BC87-CF4F977CB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rgbClr val="555659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 dirty="0"/>
              <a:t> </a:t>
            </a:r>
            <a:r>
              <a:rPr lang="en-US" sz="1800" dirty="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68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355600" y="0"/>
            <a:ext cx="10282663" cy="830997"/>
          </a:xfrm>
          <a:prstGeom prst="rect">
            <a:avLst/>
          </a:prstGeom>
          <a:noFill/>
        </p:spPr>
        <p:txBody>
          <a:bodyPr vert="horz" wrap="square" lIns="0" tIns="182880" rIns="0" bIns="91440" rtlCol="0" anchor="t" anchorCtr="0">
            <a:spAutoFit/>
          </a:bodyPr>
          <a:lstStyle/>
          <a:p>
            <a:r>
              <a:rPr lang="en-US" dirty="0"/>
              <a:t>Click to Edit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355600" y="1066800"/>
            <a:ext cx="11493500" cy="4914900"/>
          </a:xfrm>
          <a:prstGeom prst="rect">
            <a:avLst/>
          </a:prstGeom>
        </p:spPr>
        <p:txBody>
          <a:bodyPr vert="horz" lIns="0" tIns="228600" rIns="0" bIns="0" rtlCol="0" anchor="ctr" anchorCtr="0">
            <a:normAutofit/>
          </a:bodyPr>
          <a:lstStyle/>
          <a:p>
            <a:pPr lvl="0"/>
            <a:r>
              <a:rPr lang="en-US" dirty="0"/>
              <a:t>Click to edit</a:t>
            </a:r>
          </a:p>
          <a:p>
            <a:pPr marL="457200" lvl="1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Font typeface="Wingdings" charset="2"/>
              <a:buChar char="§"/>
            </a:pPr>
            <a:r>
              <a:rPr lang="en-US" dirty="0"/>
              <a:t>Second level</a:t>
            </a:r>
          </a:p>
          <a:p>
            <a:pPr marL="685800" lvl="2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Third level</a:t>
            </a:r>
          </a:p>
          <a:p>
            <a:pPr marL="914400" lvl="3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Fourth level</a:t>
            </a:r>
          </a:p>
          <a:p>
            <a:pPr marL="1143000" lvl="4" indent="-228600" algn="l" defTabSz="457200" rtl="0" eaLnBrk="1" latinLnBrk="0" hangingPunct="1">
              <a:spcBef>
                <a:spcPct val="20000"/>
              </a:spcBef>
              <a:buClr>
                <a:srgbClr val="1E4056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/>
              <a:t>Fifth level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9678" y="293715"/>
            <a:ext cx="991639" cy="39835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4CE817F5-DA59-4CF8-A065-2F8C60D2EC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12710" y="6530983"/>
            <a:ext cx="1296315" cy="238226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lang="en-US" sz="1000" i="1" kern="120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4080ED47-8169-472E-8686-301950FD9F4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8A8D3E2-8096-4AF5-B142-B8C380533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1091" y="6530983"/>
            <a:ext cx="4114800" cy="241982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lang="en-US" sz="1000" i="0">
                <a:solidFill>
                  <a:schemeClr val="tx2"/>
                </a:solidFill>
                <a:latin typeface="+mj-lt"/>
                <a:cs typeface="Arial Black" panose="020B0604020202020204" pitchFamily="34" charset="0"/>
              </a:defRPr>
            </a:lvl1pPr>
          </a:lstStyle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975B83-C1F8-4E53-8C02-280E1ED424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0" y="6514941"/>
            <a:ext cx="650644" cy="241982"/>
          </a:xfrm>
          <a:prstGeom prst="rect">
            <a:avLst/>
          </a:prstGeom>
        </p:spPr>
        <p:txBody>
          <a:bodyPr vert="horz" lIns="0" tIns="0" rIns="0" bIns="91440" rtlCol="0" anchor="ctr" anchorCtr="0"/>
          <a:lstStyle>
            <a:lvl1pPr algn="r">
              <a:defRPr kumimoji="0" lang="en-US" sz="1000" b="0" i="0" u="none" strike="noStrike" cap="none" spc="0" normalizeH="0" baseline="0" smtClean="0">
                <a:ln>
                  <a:noFill/>
                </a:ln>
                <a:solidFill>
                  <a:srgbClr val="555659"/>
                </a:solidFill>
                <a:effectLst/>
                <a:uLnTx/>
                <a:uFillTx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r>
              <a:rPr lang="en-US" sz="2000" dirty="0"/>
              <a:t> </a:t>
            </a:r>
            <a:r>
              <a:rPr lang="en-US" sz="1800" dirty="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80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78" r:id="rId2"/>
    <p:sldLayoutId id="2147483709" r:id="rId3"/>
    <p:sldLayoutId id="2147483697" r:id="rId4"/>
    <p:sldLayoutId id="2147483699" r:id="rId5"/>
    <p:sldLayoutId id="2147483708" r:id="rId6"/>
    <p:sldLayoutId id="2147483677" r:id="rId7"/>
    <p:sldLayoutId id="2147483698" r:id="rId8"/>
    <p:sldLayoutId id="2147483680" r:id="rId9"/>
    <p:sldLayoutId id="2147483681" r:id="rId10"/>
    <p:sldLayoutId id="2147483700" r:id="rId11"/>
    <p:sldLayoutId id="2147483702" r:id="rId12"/>
    <p:sldLayoutId id="2147483679" r:id="rId13"/>
    <p:sldLayoutId id="2147483703" r:id="rId14"/>
    <p:sldLayoutId id="2147483707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marL="0" indent="0" algn="l" defTabSz="457200" rtl="0" eaLnBrk="1" latinLnBrk="0" hangingPunct="1">
        <a:spcBef>
          <a:spcPct val="0"/>
        </a:spcBef>
        <a:buNone/>
        <a:defRPr sz="3600" b="0" kern="12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457200" rtl="0" eaLnBrk="1" latinLnBrk="0" hangingPunct="1">
        <a:spcBef>
          <a:spcPts val="1000"/>
        </a:spcBef>
        <a:buClr>
          <a:schemeClr val="bg2"/>
        </a:buClr>
        <a:buSzPct val="65000"/>
        <a:buFont typeface="Arial" panose="020B0604020202020204" pitchFamily="34" charset="0"/>
        <a:buChar char="►"/>
        <a:defRPr lang="en-US" sz="2000" b="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1pPr>
      <a:lvl2pPr marL="5143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8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2pPr>
      <a:lvl3pPr marL="7429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•"/>
        <a:defRPr lang="en-US" sz="1600" kern="1200" baseline="0" dirty="0" smtClean="0">
          <a:solidFill>
            <a:srgbClr val="000000"/>
          </a:solidFill>
          <a:latin typeface="+mn-lt"/>
          <a:ea typeface="+mn-ea"/>
          <a:cs typeface="+mn-cs"/>
        </a:defRPr>
      </a:lvl3pPr>
      <a:lvl4pPr marL="971550" indent="-28575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–"/>
        <a:defRPr lang="en-US" sz="1400" kern="1200" dirty="0" smtClean="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bg2"/>
        </a:buClr>
        <a:buFont typeface="Arial"/>
        <a:buChar char="»"/>
        <a:defRPr lang="en-US" sz="1200" kern="1200" baseline="0" dirty="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949" userDrawn="1">
          <p15:clr>
            <a:srgbClr val="F26B43"/>
          </p15:clr>
        </p15:guide>
        <p15:guide id="1" orient="horz" pos="3768" userDrawn="1">
          <p15:clr>
            <a:srgbClr val="F26B43"/>
          </p15:clr>
        </p15:guide>
        <p15:guide id="2" pos="216" userDrawn="1">
          <p15:clr>
            <a:srgbClr val="F26B43"/>
          </p15:clr>
        </p15:guide>
        <p15:guide id="3" pos="7464" userDrawn="1">
          <p15:clr>
            <a:srgbClr val="F26B43"/>
          </p15:clr>
        </p15:guide>
        <p15:guide id="4" orient="horz" pos="528" userDrawn="1">
          <p15:clr>
            <a:srgbClr val="F26B43"/>
          </p15:clr>
        </p15:guide>
        <p15:guide id="5" pos="3725" userDrawn="1">
          <p15:clr>
            <a:srgbClr val="F26B43"/>
          </p15:clr>
        </p15:guide>
        <p15:guide id="6" orient="horz" pos="6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yle.Lawrence@analog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E4E384-5019-BE4A-AB66-3B4D06AA06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CC/CV Capacitor Charger with Low-Side Current Sink</a:t>
            </a:r>
          </a:p>
          <a:p>
            <a:endParaRPr lang="en-US" dirty="0"/>
          </a:p>
          <a:p>
            <a:r>
              <a:rPr lang="en-US" dirty="0"/>
              <a:t>Kyle Lawrence – Senior Applications Engineer</a:t>
            </a:r>
          </a:p>
          <a:p>
            <a:r>
              <a:rPr lang="en-US" dirty="0">
                <a:hlinkClick r:id="rId3"/>
              </a:rPr>
              <a:t>Kyle.Lawrence@analog.com</a:t>
            </a:r>
            <a:r>
              <a:rPr lang="en-US" dirty="0"/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FA5125-1ECB-754E-8383-CE0DDC0A9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LT3942 </a:t>
            </a:r>
            <a:br>
              <a:rPr lang="en-US" dirty="0"/>
            </a:br>
            <a:r>
              <a:rPr lang="en-US" dirty="0"/>
              <a:t>High-Current LED Flash System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D38C3182-CAFC-4555-9E17-F36D2FD54075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712710" y="6539075"/>
            <a:ext cx="1296315" cy="238226"/>
          </a:xfrm>
        </p:spPr>
        <p:txBody>
          <a:bodyPr/>
          <a:lstStyle/>
          <a:p>
            <a:fld id="{455D96D7-F224-4583-9D10-99ADE7DB8D9D}" type="datetime3">
              <a:rPr lang="en-US" i="0" smtClean="0"/>
              <a:t>3 September 2021</a:t>
            </a:fld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4EF72AE8-535C-4749-9BBC-43366F5233F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071091" y="6539075"/>
            <a:ext cx="4114800" cy="241982"/>
          </a:xfrm>
        </p:spPr>
        <p:txBody>
          <a:bodyPr/>
          <a:lstStyle/>
          <a:p>
            <a:r>
              <a:rPr lang="en-US" dirty="0"/>
              <a:t>©2021 Analog Devices, Inc. All rights reserved.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AB8FEF-8848-4948-96FF-EAB79D04EC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1</a:t>
            </a:fld>
            <a:r>
              <a:rPr lang="en-US" sz="2000"/>
              <a:t> </a:t>
            </a:r>
            <a:r>
              <a:rPr lang="en-US" sz="1800"/>
              <a:t>|</a:t>
            </a:r>
            <a:endParaRPr lang="en-US" sz="1800" baseline="-11000" dirty="0"/>
          </a:p>
        </p:txBody>
      </p:sp>
    </p:spTree>
    <p:extLst>
      <p:ext uri="{BB962C8B-B14F-4D97-AF65-F5344CB8AC3E}">
        <p14:creationId xmlns:p14="http://schemas.microsoft.com/office/powerpoint/2010/main" val="134331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3761E-52B6-47D4-87DA-D8B7B01A1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LT3942 LED Flash - 6V</a:t>
            </a:r>
            <a:r>
              <a:rPr lang="en-US" baseline="-25000" dirty="0"/>
              <a:t>IN </a:t>
            </a:r>
            <a:r>
              <a:rPr lang="en-US" dirty="0"/>
              <a:t>– 1msec pulse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90A3AD-BDD0-457E-9D44-BE9C2E8FC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8D217-A1A2-4E62-BBD7-1593A1DDDDF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33E1C-D74D-43A7-A854-72CDF256B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C22873-B71D-4B79-824E-C72411B3B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10</a:t>
            </a:fld>
            <a:r>
              <a:rPr lang="en-US" sz="2000"/>
              <a:t> </a:t>
            </a:r>
            <a:r>
              <a:rPr lang="en-US" sz="180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A10AE0-FFDB-441F-8B50-635DD331CF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96337" y="922644"/>
            <a:ext cx="9209774" cy="537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29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3761E-52B6-47D4-87DA-D8B7B01A1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-5928"/>
            <a:ext cx="10452100" cy="830997"/>
          </a:xfrm>
        </p:spPr>
        <p:txBody>
          <a:bodyPr/>
          <a:lstStyle/>
          <a:p>
            <a:r>
              <a:rPr lang="en-US" dirty="0"/>
              <a:t>LT3942 LED Flash - 6V</a:t>
            </a:r>
            <a:r>
              <a:rPr lang="en-US" baseline="-25000" dirty="0"/>
              <a:t>IN </a:t>
            </a:r>
            <a:r>
              <a:rPr lang="en-US" dirty="0"/>
              <a:t>– 1msec pulse (zoomed)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90A3AD-BDD0-457E-9D44-BE9C2E8FC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8D217-A1A2-4E62-BBD7-1593A1DDDDF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33E1C-D74D-43A7-A854-72CDF256B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C22873-B71D-4B79-824E-C72411B3B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11</a:t>
            </a:fld>
            <a:r>
              <a:rPr lang="en-US" sz="2000"/>
              <a:t> </a:t>
            </a:r>
            <a:r>
              <a:rPr lang="en-US" sz="180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A10AE0-FFDB-441F-8B50-635DD331CF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96337" y="922644"/>
            <a:ext cx="9209774" cy="537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03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3761E-52B6-47D4-87DA-D8B7B01A1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LT3942 LED Flash - 12V</a:t>
            </a:r>
            <a:r>
              <a:rPr lang="en-US" baseline="-25000" dirty="0"/>
              <a:t>IN </a:t>
            </a:r>
            <a:r>
              <a:rPr lang="en-US" dirty="0"/>
              <a:t>– 1msec pulse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90A3AD-BDD0-457E-9D44-BE9C2E8FC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8D217-A1A2-4E62-BBD7-1593A1DDDDF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33E1C-D74D-43A7-A854-72CDF256B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C22873-B71D-4B79-824E-C72411B3B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12</a:t>
            </a:fld>
            <a:r>
              <a:rPr lang="en-US" sz="2000"/>
              <a:t> </a:t>
            </a:r>
            <a:r>
              <a:rPr lang="en-US" sz="180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A10AE0-FFDB-441F-8B50-635DD331CF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93856" y="922644"/>
            <a:ext cx="9214736" cy="537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41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3761E-52B6-47D4-87DA-D8B7B01A1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-5928"/>
            <a:ext cx="10452100" cy="1384995"/>
          </a:xfrm>
        </p:spPr>
        <p:txBody>
          <a:bodyPr/>
          <a:lstStyle/>
          <a:p>
            <a:r>
              <a:rPr lang="en-US" dirty="0"/>
              <a:t>LT3942 LED Flash - 12V</a:t>
            </a:r>
            <a:r>
              <a:rPr lang="en-US" baseline="-25000" dirty="0"/>
              <a:t>IN </a:t>
            </a:r>
            <a:r>
              <a:rPr lang="en-US" dirty="0"/>
              <a:t>– 1msec pulse (zoomed)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90A3AD-BDD0-457E-9D44-BE9C2E8FC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8D217-A1A2-4E62-BBD7-1593A1DDDDF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33E1C-D74D-43A7-A854-72CDF256B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C22873-B71D-4B79-824E-C72411B3B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13</a:t>
            </a:fld>
            <a:r>
              <a:rPr lang="en-US" sz="2000"/>
              <a:t> </a:t>
            </a:r>
            <a:r>
              <a:rPr lang="en-US" sz="180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A10AE0-FFDB-441F-8B50-635DD331CF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96337" y="922644"/>
            <a:ext cx="9209774" cy="537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40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3761E-52B6-47D4-87DA-D8B7B01A1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LT3942 LED Flash - 18V</a:t>
            </a:r>
            <a:r>
              <a:rPr lang="en-US" baseline="-25000" dirty="0"/>
              <a:t>IN </a:t>
            </a:r>
            <a:r>
              <a:rPr lang="en-US" dirty="0"/>
              <a:t>– 1msec pulse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90A3AD-BDD0-457E-9D44-BE9C2E8FC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8D217-A1A2-4E62-BBD7-1593A1DDDDF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33E1C-D74D-43A7-A854-72CDF256B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C22873-B71D-4B79-824E-C72411B3B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14</a:t>
            </a:fld>
            <a:r>
              <a:rPr lang="en-US" sz="2000"/>
              <a:t> </a:t>
            </a:r>
            <a:r>
              <a:rPr lang="en-US" sz="180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A10AE0-FFDB-441F-8B50-635DD331CF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96337" y="922644"/>
            <a:ext cx="9209774" cy="537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88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3761E-52B6-47D4-87DA-D8B7B01A1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-5928"/>
            <a:ext cx="10452100" cy="830997"/>
          </a:xfrm>
        </p:spPr>
        <p:txBody>
          <a:bodyPr/>
          <a:lstStyle/>
          <a:p>
            <a:r>
              <a:rPr lang="en-US" dirty="0"/>
              <a:t>LT3942 LED Flash - 18V</a:t>
            </a:r>
            <a:r>
              <a:rPr lang="en-US" baseline="-25000" dirty="0"/>
              <a:t>IN </a:t>
            </a:r>
            <a:r>
              <a:rPr lang="en-US" dirty="0"/>
              <a:t>– 1msec pulse (zoomed)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90A3AD-BDD0-457E-9D44-BE9C2E8FC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8D217-A1A2-4E62-BBD7-1593A1DDDDF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033E1C-D74D-43A7-A854-72CDF256B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C22873-B71D-4B79-824E-C72411B3B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15</a:t>
            </a:fld>
            <a:r>
              <a:rPr lang="en-US" sz="2000"/>
              <a:t> </a:t>
            </a:r>
            <a:r>
              <a:rPr lang="en-US" sz="180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A10AE0-FFDB-441F-8B50-635DD331CF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496337" y="922644"/>
            <a:ext cx="9209774" cy="537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48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9933D-3D00-4658-BDB5-297F8433F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add TLV431 to </a:t>
            </a:r>
            <a:r>
              <a:rPr lang="en-US" dirty="0" err="1"/>
              <a:t>LTSpice</a:t>
            </a:r>
            <a:r>
              <a:rPr lang="en-US" dirty="0"/>
              <a:t> Library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239F4-2B76-4FB1-8AD1-C02986AC5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8D217-A1A2-4E62-BBD7-1593A1DDDDF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37A779-28A2-4C8E-88B9-3EFD44629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DFB024-86E0-4DE7-B0F8-BE5B1B9E4D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2</a:t>
            </a:fld>
            <a:r>
              <a:rPr lang="en-US" sz="2000"/>
              <a:t> </a:t>
            </a:r>
            <a:r>
              <a:rPr lang="en-US" sz="180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C60804-009E-4A10-924B-5923C51E1B42}"/>
              </a:ext>
            </a:extLst>
          </p:cNvPr>
          <p:cNvSpPr txBox="1"/>
          <p:nvPr/>
        </p:nvSpPr>
        <p:spPr>
          <a:xfrm>
            <a:off x="342900" y="1000760"/>
            <a:ext cx="5448300" cy="168576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r>
              <a:rPr lang="en-US" sz="2000" dirty="0">
                <a:solidFill>
                  <a:srgbClr val="000000"/>
                </a:solidFill>
              </a:rPr>
              <a:t>Add included </a:t>
            </a:r>
            <a:r>
              <a:rPr lang="en-US" sz="2000" dirty="0">
                <a:solidFill>
                  <a:srgbClr val="FF0000"/>
                </a:solidFill>
              </a:rPr>
              <a:t>TLV431.sym</a:t>
            </a:r>
            <a:r>
              <a:rPr lang="en-US" sz="2000" dirty="0">
                <a:solidFill>
                  <a:srgbClr val="000000"/>
                </a:solidFill>
              </a:rPr>
              <a:t> file to </a:t>
            </a:r>
            <a:r>
              <a:rPr lang="en-US" sz="2000" dirty="0" err="1">
                <a:solidFill>
                  <a:srgbClr val="000000"/>
                </a:solidFill>
              </a:rPr>
              <a:t>LTSpice</a:t>
            </a:r>
            <a:r>
              <a:rPr lang="en-US" sz="2000" dirty="0">
                <a:solidFill>
                  <a:srgbClr val="000000"/>
                </a:solidFill>
              </a:rPr>
              <a:t> Symbols folder</a:t>
            </a:r>
          </a:p>
          <a:p>
            <a:pPr marL="685800" lvl="1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r>
              <a:rPr lang="en-US" sz="2000" dirty="0">
                <a:solidFill>
                  <a:srgbClr val="000000"/>
                </a:solidFill>
              </a:rPr>
              <a:t>File path: …</a:t>
            </a:r>
            <a:r>
              <a:rPr lang="en-US" sz="2000" dirty="0" err="1">
                <a:solidFill>
                  <a:srgbClr val="000000"/>
                </a:solidFill>
              </a:rPr>
              <a:t>LTspiceXVII</a:t>
            </a:r>
            <a:r>
              <a:rPr lang="en-US" sz="2000" dirty="0">
                <a:solidFill>
                  <a:srgbClr val="000000"/>
                </a:solidFill>
              </a:rPr>
              <a:t>\lib\</a:t>
            </a:r>
            <a:r>
              <a:rPr lang="en-US" sz="2000" dirty="0" err="1">
                <a:solidFill>
                  <a:srgbClr val="000000"/>
                </a:solidFill>
              </a:rPr>
              <a:t>sym</a:t>
            </a:r>
            <a:endParaRPr lang="en-US" sz="2000" dirty="0">
              <a:solidFill>
                <a:srgbClr val="000000"/>
              </a:solidFill>
            </a:endParaRPr>
          </a:p>
          <a:p>
            <a:pPr marL="685800" lvl="1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9A1ABA-47F6-4007-A1B8-1DC25B0E1189}"/>
              </a:ext>
            </a:extLst>
          </p:cNvPr>
          <p:cNvSpPr txBox="1"/>
          <p:nvPr/>
        </p:nvSpPr>
        <p:spPr>
          <a:xfrm>
            <a:off x="6400802" y="995680"/>
            <a:ext cx="5448300" cy="16908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28600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r>
              <a:rPr lang="en-US" sz="2000" dirty="0">
                <a:solidFill>
                  <a:srgbClr val="000000"/>
                </a:solidFill>
              </a:rPr>
              <a:t>Add included </a:t>
            </a:r>
            <a:r>
              <a:rPr lang="en-US" sz="2000" dirty="0">
                <a:solidFill>
                  <a:srgbClr val="0070C0"/>
                </a:solidFill>
              </a:rPr>
              <a:t>TLV431.lib </a:t>
            </a:r>
            <a:r>
              <a:rPr lang="en-US" sz="2000" dirty="0"/>
              <a:t>file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</a:rPr>
              <a:t>to </a:t>
            </a:r>
            <a:r>
              <a:rPr lang="en-US" sz="2000" dirty="0" err="1">
                <a:solidFill>
                  <a:srgbClr val="000000"/>
                </a:solidFill>
              </a:rPr>
              <a:t>LTSpice</a:t>
            </a:r>
            <a:r>
              <a:rPr lang="en-US" sz="2000" dirty="0">
                <a:solidFill>
                  <a:srgbClr val="000000"/>
                </a:solidFill>
              </a:rPr>
              <a:t> Library folder</a:t>
            </a:r>
          </a:p>
          <a:p>
            <a:pPr marL="685800" lvl="1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r>
              <a:rPr lang="en-US" sz="2000" dirty="0">
                <a:solidFill>
                  <a:srgbClr val="000000"/>
                </a:solidFill>
              </a:rPr>
              <a:t>File path: …</a:t>
            </a:r>
            <a:r>
              <a:rPr lang="en-US" sz="2000" dirty="0" err="1">
                <a:solidFill>
                  <a:srgbClr val="000000"/>
                </a:solidFill>
              </a:rPr>
              <a:t>LTspiceXVII</a:t>
            </a:r>
            <a:r>
              <a:rPr lang="en-US" sz="2000" dirty="0">
                <a:solidFill>
                  <a:srgbClr val="000000"/>
                </a:solidFill>
              </a:rPr>
              <a:t>\lib\lib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4CB0E3B-6431-443B-A7DD-669071E8FF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0" y="3151822"/>
            <a:ext cx="4686300" cy="14382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A57DD2-CC6E-4405-93E9-2ADFC1CE48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9087"/>
          <a:stretch/>
        </p:blipFill>
        <p:spPr>
          <a:xfrm>
            <a:off x="7995285" y="2761296"/>
            <a:ext cx="3966845" cy="2219325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BF186A2-389A-4107-811B-5569EA099075}"/>
              </a:ext>
            </a:extLst>
          </p:cNvPr>
          <p:cNvCxnSpPr>
            <a:cxnSpLocks/>
          </p:cNvCxnSpPr>
          <p:nvPr/>
        </p:nvCxnSpPr>
        <p:spPr>
          <a:xfrm>
            <a:off x="4944110" y="4053840"/>
            <a:ext cx="4037330" cy="46148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C5473FD0-A0A3-4D0E-9256-A61EB70D638F}"/>
              </a:ext>
            </a:extLst>
          </p:cNvPr>
          <p:cNvCxnSpPr>
            <a:cxnSpLocks/>
          </p:cNvCxnSpPr>
          <p:nvPr/>
        </p:nvCxnSpPr>
        <p:spPr>
          <a:xfrm flipV="1">
            <a:off x="4944110" y="3982720"/>
            <a:ext cx="4037330" cy="29972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83CD88DF-103E-42DD-ACC1-CE30DF1F7B6A}"/>
              </a:ext>
            </a:extLst>
          </p:cNvPr>
          <p:cNvSpPr txBox="1"/>
          <p:nvPr/>
        </p:nvSpPr>
        <p:spPr>
          <a:xfrm>
            <a:off x="247650" y="5360829"/>
            <a:ext cx="11714480" cy="10094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defTabSz="457200">
              <a:spcBef>
                <a:spcPts val="1000"/>
              </a:spcBef>
              <a:buClr>
                <a:srgbClr val="1E4056"/>
              </a:buClr>
              <a:buSzPct val="75000"/>
            </a:pPr>
            <a:r>
              <a:rPr lang="en-US" sz="2800" b="1" dirty="0">
                <a:solidFill>
                  <a:srgbClr val="000000"/>
                </a:solidFill>
              </a:rPr>
              <a:t>*Both TLV431 files (.lib and .</a:t>
            </a:r>
            <a:r>
              <a:rPr lang="en-US" sz="2800" b="1" dirty="0" err="1">
                <a:solidFill>
                  <a:srgbClr val="000000"/>
                </a:solidFill>
              </a:rPr>
              <a:t>sym</a:t>
            </a:r>
            <a:r>
              <a:rPr lang="en-US" sz="2800" b="1" dirty="0">
                <a:solidFill>
                  <a:srgbClr val="000000"/>
                </a:solidFill>
              </a:rPr>
              <a:t>) must be included in the proper </a:t>
            </a:r>
            <a:r>
              <a:rPr lang="en-US" sz="2800" b="1" dirty="0" err="1">
                <a:solidFill>
                  <a:srgbClr val="000000"/>
                </a:solidFill>
              </a:rPr>
              <a:t>LTSpice</a:t>
            </a:r>
            <a:r>
              <a:rPr lang="en-US" sz="2800" b="1" dirty="0">
                <a:solidFill>
                  <a:srgbClr val="000000"/>
                </a:solidFill>
              </a:rPr>
              <a:t> folder for the simulation to work*</a:t>
            </a:r>
          </a:p>
          <a:p>
            <a:pPr marL="685800" lvl="1" indent="-228600" defTabSz="457200">
              <a:spcBef>
                <a:spcPts val="1000"/>
              </a:spcBef>
              <a:buClr>
                <a:srgbClr val="1E4056"/>
              </a:buClr>
              <a:buSzPct val="75000"/>
              <a:buFont typeface="Lucida Grande"/>
              <a:buChar char="►"/>
            </a:pP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00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79B21E-40C6-4497-BA72-51F56632F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8D217-A1A2-4E62-BBD7-1593A1DDDDF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A2ACE6-0C16-47DB-8D27-5A105B328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FCE01C-2098-4EC4-B61C-F35466F5A4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3</a:t>
            </a:fld>
            <a:r>
              <a:rPr lang="en-US" sz="2000"/>
              <a:t> </a:t>
            </a:r>
            <a:r>
              <a:rPr lang="en-US" sz="180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593406-24C1-4F2D-A68F-C11A521A9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13" y="769413"/>
            <a:ext cx="10677756" cy="563457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3232165-FE01-400D-94D0-CFA75692E45E}"/>
              </a:ext>
            </a:extLst>
          </p:cNvPr>
          <p:cNvSpPr/>
          <p:nvPr/>
        </p:nvSpPr>
        <p:spPr>
          <a:xfrm>
            <a:off x="8956040" y="3606800"/>
            <a:ext cx="873760" cy="62992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F231B7-B983-466B-ADC2-73F4BA8DD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-5928"/>
            <a:ext cx="10287000" cy="844128"/>
          </a:xfrm>
        </p:spPr>
        <p:txBody>
          <a:bodyPr/>
          <a:lstStyle/>
          <a:p>
            <a:r>
              <a:rPr lang="en-US" dirty="0" err="1"/>
              <a:t>LTSpice</a:t>
            </a:r>
            <a:r>
              <a:rPr lang="en-US" dirty="0"/>
              <a:t> Schematic for 5A LED Flash</a:t>
            </a:r>
          </a:p>
        </p:txBody>
      </p:sp>
    </p:spTree>
    <p:extLst>
      <p:ext uri="{BB962C8B-B14F-4D97-AF65-F5344CB8AC3E}">
        <p14:creationId xmlns:p14="http://schemas.microsoft.com/office/powerpoint/2010/main" val="389189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7246CCF-46B1-49B6-BE24-43E3DA1AC353}"/>
              </a:ext>
            </a:extLst>
          </p:cNvPr>
          <p:cNvSpPr/>
          <p:nvPr/>
        </p:nvSpPr>
        <p:spPr>
          <a:xfrm>
            <a:off x="5039360" y="6766560"/>
            <a:ext cx="1224280" cy="9144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2F66B2-2AD4-4FFC-AA0C-D8DEEA7074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352"/>
          <a:stretch/>
        </p:blipFill>
        <p:spPr>
          <a:xfrm>
            <a:off x="0" y="0"/>
            <a:ext cx="1040892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963FD60-659C-4680-9792-C7B72B5ED808}"/>
              </a:ext>
            </a:extLst>
          </p:cNvPr>
          <p:cNvSpPr/>
          <p:nvPr/>
        </p:nvSpPr>
        <p:spPr>
          <a:xfrm>
            <a:off x="0" y="-5080"/>
            <a:ext cx="1224280" cy="9144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5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C579AF-65BC-4CF7-9F4A-ADC768144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25399"/>
            <a:ext cx="10469881" cy="661552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7246CCF-46B1-49B6-BE24-43E3DA1AC353}"/>
              </a:ext>
            </a:extLst>
          </p:cNvPr>
          <p:cNvSpPr/>
          <p:nvPr/>
        </p:nvSpPr>
        <p:spPr>
          <a:xfrm>
            <a:off x="5039360" y="6766560"/>
            <a:ext cx="1224280" cy="9144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BA0C88-383B-41DB-9A2E-BA93A49EE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" y="6604307"/>
            <a:ext cx="10045700" cy="19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9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F24E427-8FF3-480E-9D3C-4E6279D480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LT3942</a:t>
            </a:r>
          </a:p>
          <a:p>
            <a:r>
              <a:rPr lang="en-US" dirty="0"/>
              <a:t>4A LED Flash</a:t>
            </a:r>
          </a:p>
          <a:p>
            <a:r>
              <a:rPr lang="en-US" dirty="0"/>
              <a:t>Bench Testing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8BDED-3834-472C-9D07-1374F765DDD6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9F0B172B-356D-4B9B-BE15-F4E50C000F6E}" type="datetime3">
              <a:rPr lang="en-US" i="0" smtClean="0"/>
              <a:t>3 September 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FA3DA-04A8-48CB-AFDB-BD21AFE2620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©2021 Analog Devices, Inc. All rights reserved.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372E6F-78C8-46AC-9F6E-C390287362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6</a:t>
            </a:fld>
            <a:r>
              <a:rPr lang="en-US" sz="2000"/>
              <a:t> </a:t>
            </a:r>
            <a:r>
              <a:rPr lang="en-US" sz="1800"/>
              <a:t>|</a:t>
            </a:r>
            <a:endParaRPr lang="en-US" sz="1800" baseline="-11000" dirty="0"/>
          </a:p>
        </p:txBody>
      </p:sp>
    </p:spTree>
    <p:extLst>
      <p:ext uri="{BB962C8B-B14F-4D97-AF65-F5344CB8AC3E}">
        <p14:creationId xmlns:p14="http://schemas.microsoft.com/office/powerpoint/2010/main" val="416296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C8249-4997-4D31-A334-77D7F9EE5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LT3942 4A Flash System Schematic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0D6087-BBCC-4556-9C3F-A96E6F275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8D217-A1A2-4E62-BBD7-1593A1DDDDF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124657-0E43-4DE1-AA62-7854D5AF0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6D1CB3-BD6A-4DCE-810F-087E35DA74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7</a:t>
            </a:fld>
            <a:r>
              <a:rPr lang="en-US" sz="2000"/>
              <a:t> </a:t>
            </a:r>
            <a:r>
              <a:rPr lang="en-US" sz="180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37EEC63-26DD-48B3-AF3E-DB6025DA6C9F}"/>
              </a:ext>
            </a:extLst>
          </p:cNvPr>
          <p:cNvGrpSpPr/>
          <p:nvPr/>
        </p:nvGrpSpPr>
        <p:grpSpPr>
          <a:xfrm>
            <a:off x="789261" y="838200"/>
            <a:ext cx="10280059" cy="5676741"/>
            <a:chOff x="789261" y="838200"/>
            <a:chExt cx="10280059" cy="5676741"/>
          </a:xfrm>
        </p:grpSpPr>
        <p:pic>
          <p:nvPicPr>
            <p:cNvPr id="6" name="Picture 5" descr="A close up of a piece of paper&#10;&#10;Description automatically generated">
              <a:extLst>
                <a:ext uri="{FF2B5EF4-FFF2-40B4-BE49-F238E27FC236}">
                  <a16:creationId xmlns:a16="http://schemas.microsoft.com/office/drawing/2014/main" id="{17CE9D7D-EC5E-4E90-8C67-EB398F9E75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124"/>
            <a:stretch/>
          </p:blipFill>
          <p:spPr>
            <a:xfrm>
              <a:off x="789261" y="838200"/>
              <a:ext cx="10280059" cy="567674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2F615D3-4044-450E-B351-D40507010983}"/>
                </a:ext>
              </a:extLst>
            </p:cNvPr>
            <p:cNvSpPr txBox="1"/>
            <p:nvPr/>
          </p:nvSpPr>
          <p:spPr>
            <a:xfrm>
              <a:off x="8905240" y="4624699"/>
              <a:ext cx="462280" cy="32868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noAutofit/>
            </a:bodyPr>
            <a:lstStyle/>
            <a:p>
              <a:pPr defTabSz="457200">
                <a:spcBef>
                  <a:spcPts val="1000"/>
                </a:spcBef>
                <a:buClr>
                  <a:srgbClr val="1E4056"/>
                </a:buClr>
                <a:buSzPct val="75000"/>
              </a:pPr>
              <a:r>
                <a:rPr lang="en-US" sz="120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310mΩ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AEAA519-DB29-442A-BF42-CAA11960BC93}"/>
              </a:ext>
            </a:extLst>
          </p:cNvPr>
          <p:cNvSpPr txBox="1"/>
          <p:nvPr/>
        </p:nvSpPr>
        <p:spPr>
          <a:xfrm>
            <a:off x="10564890" y="5842523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defTabSz="457200">
              <a:spcBef>
                <a:spcPts val="1000"/>
              </a:spcBef>
              <a:buClr>
                <a:srgbClr val="1E4056"/>
              </a:buClr>
              <a:buSzPct val="75000"/>
            </a:pPr>
            <a:r>
              <a:rPr lang="en-US" sz="1400" dirty="0">
                <a:solidFill>
                  <a:srgbClr val="000000"/>
                </a:solidFill>
              </a:rPr>
              <a:t>1msec </a:t>
            </a:r>
            <a:r>
              <a:rPr lang="en-US" sz="1400" dirty="0" err="1">
                <a:solidFill>
                  <a:srgbClr val="000000"/>
                </a:solidFill>
              </a:rPr>
              <a:t>t</a:t>
            </a:r>
            <a:r>
              <a:rPr lang="en-US" sz="1400" baseline="-25000" dirty="0" err="1">
                <a:solidFill>
                  <a:srgbClr val="000000"/>
                </a:solidFill>
              </a:rPr>
              <a:t>ON</a:t>
            </a:r>
            <a:endParaRPr lang="en-US" sz="1400" dirty="0">
              <a:solidFill>
                <a:srgbClr val="000000"/>
              </a:solidFill>
            </a:endParaRPr>
          </a:p>
          <a:p>
            <a:pPr defTabSz="457200">
              <a:spcBef>
                <a:spcPts val="1000"/>
              </a:spcBef>
              <a:buClr>
                <a:srgbClr val="1E4056"/>
              </a:buClr>
              <a:buSzPct val="75000"/>
            </a:pPr>
            <a:r>
              <a:rPr lang="en-US" sz="1400" dirty="0">
                <a:solidFill>
                  <a:srgbClr val="000000"/>
                </a:solidFill>
              </a:rPr>
              <a:t>30Hz </a:t>
            </a:r>
            <a:r>
              <a:rPr lang="en-US" sz="1400" dirty="0" err="1">
                <a:solidFill>
                  <a:srgbClr val="000000"/>
                </a:solidFill>
              </a:rPr>
              <a:t>f</a:t>
            </a:r>
            <a:r>
              <a:rPr lang="en-US" sz="1400" baseline="-25000" dirty="0" err="1">
                <a:solidFill>
                  <a:srgbClr val="000000"/>
                </a:solidFill>
              </a:rPr>
              <a:t>PWM</a:t>
            </a:r>
            <a:endParaRPr lang="en-US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81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5262B-18E5-4469-A00F-5AE26FBF6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LT3942 Flash Circuit System on DC3103A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4014CD-9E99-4642-B5A1-CDC119431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8D217-A1A2-4E62-BBD7-1593A1DDDDF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8CFEE2-F510-49C8-8BBD-C6D821B8C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2B93B1-F6C6-4EF1-943D-30F162657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8</a:t>
            </a:fld>
            <a:r>
              <a:rPr lang="en-US" sz="2000"/>
              <a:t> </a:t>
            </a:r>
            <a:r>
              <a:rPr lang="en-US" sz="180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  <p:pic>
        <p:nvPicPr>
          <p:cNvPr id="6" name="Picture 5" descr="A circuit board&#10;&#10;Description automatically generated">
            <a:extLst>
              <a:ext uri="{FF2B5EF4-FFF2-40B4-BE49-F238E27FC236}">
                <a16:creationId xmlns:a16="http://schemas.microsoft.com/office/drawing/2014/main" id="{DF0431F4-9750-4E4E-B976-0402B1E7DA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149" t="11951" r="20460" b="11665"/>
          <a:stretch/>
        </p:blipFill>
        <p:spPr>
          <a:xfrm rot="5400000">
            <a:off x="6042345" y="1092508"/>
            <a:ext cx="5126069" cy="50292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FDB0EAC-8700-427C-BBD9-286319C6BCE5}"/>
              </a:ext>
            </a:extLst>
          </p:cNvPr>
          <p:cNvSpPr/>
          <p:nvPr/>
        </p:nvSpPr>
        <p:spPr>
          <a:xfrm>
            <a:off x="9706297" y="1286466"/>
            <a:ext cx="408860" cy="375616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2F3F82-9AF9-4554-AD5D-F0B28E892C0A}"/>
              </a:ext>
            </a:extLst>
          </p:cNvPr>
          <p:cNvSpPr/>
          <p:nvPr/>
        </p:nvSpPr>
        <p:spPr>
          <a:xfrm>
            <a:off x="9043100" y="1716667"/>
            <a:ext cx="726265" cy="375616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654F078-1236-4BE7-9057-A8907FF05406}"/>
              </a:ext>
            </a:extLst>
          </p:cNvPr>
          <p:cNvSpPr/>
          <p:nvPr/>
        </p:nvSpPr>
        <p:spPr>
          <a:xfrm>
            <a:off x="10166920" y="1286466"/>
            <a:ext cx="156342" cy="430201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76FD3E9-20C4-4AC4-85AD-C86E582CBFB0}"/>
              </a:ext>
            </a:extLst>
          </p:cNvPr>
          <p:cNvSpPr/>
          <p:nvPr/>
        </p:nvSpPr>
        <p:spPr>
          <a:xfrm>
            <a:off x="9913357" y="1663133"/>
            <a:ext cx="253564" cy="338716"/>
          </a:xfrm>
          <a:prstGeom prst="rect">
            <a:avLst/>
          </a:prstGeom>
          <a:noFill/>
          <a:ln w="38100">
            <a:solidFill>
              <a:srgbClr val="27B34F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0A35F9-DFFD-4B73-B4C3-10F627AD4A0D}"/>
              </a:ext>
            </a:extLst>
          </p:cNvPr>
          <p:cNvSpPr/>
          <p:nvPr/>
        </p:nvSpPr>
        <p:spPr>
          <a:xfrm>
            <a:off x="9659793" y="2038364"/>
            <a:ext cx="253564" cy="338716"/>
          </a:xfrm>
          <a:prstGeom prst="rect">
            <a:avLst/>
          </a:prstGeom>
          <a:noFill/>
          <a:ln w="38100">
            <a:solidFill>
              <a:srgbClr val="003D6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F09A50D-6D10-4E39-BD19-E306D59F8D5E}"/>
              </a:ext>
            </a:extLst>
          </p:cNvPr>
          <p:cNvGrpSpPr/>
          <p:nvPr/>
        </p:nvGrpSpPr>
        <p:grpSpPr>
          <a:xfrm>
            <a:off x="1573459" y="781969"/>
            <a:ext cx="2842554" cy="5486400"/>
            <a:chOff x="3775813" y="863908"/>
            <a:chExt cx="2842554" cy="5486400"/>
          </a:xfrm>
        </p:grpSpPr>
        <p:pic>
          <p:nvPicPr>
            <p:cNvPr id="7" name="Picture 6" descr="A close up of a piece of paper&#10;&#10;Description automatically generated">
              <a:extLst>
                <a:ext uri="{FF2B5EF4-FFF2-40B4-BE49-F238E27FC236}">
                  <a16:creationId xmlns:a16="http://schemas.microsoft.com/office/drawing/2014/main" id="{3CFC6161-5BD2-4A62-82EB-DC980BD633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7496" t="21150" b="5011"/>
            <a:stretch/>
          </p:blipFill>
          <p:spPr>
            <a:xfrm>
              <a:off x="3775813" y="863908"/>
              <a:ext cx="2842554" cy="5486400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0D35466-01C9-4EC3-9E65-28C2659209B4}"/>
                </a:ext>
              </a:extLst>
            </p:cNvPr>
            <p:cNvSpPr txBox="1"/>
            <p:nvPr/>
          </p:nvSpPr>
          <p:spPr>
            <a:xfrm>
              <a:off x="4048598" y="4427136"/>
              <a:ext cx="502622" cy="32868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noAutofit/>
            </a:bodyPr>
            <a:lstStyle/>
            <a:p>
              <a:pPr defTabSz="457200">
                <a:spcBef>
                  <a:spcPts val="1000"/>
                </a:spcBef>
                <a:buClr>
                  <a:srgbClr val="1E4056"/>
                </a:buClr>
                <a:buSzPct val="75000"/>
              </a:pPr>
              <a:r>
                <a:rPr lang="en-US" sz="1400" dirty="0">
                  <a:solidFill>
                    <a:srgbClr val="000000"/>
                  </a:solidFill>
                  <a:latin typeface="Arial Narrow" panose="020B0606020202030204" pitchFamily="34" charset="0"/>
                </a:rPr>
                <a:t>310mΩ</a:t>
              </a: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AF2E3EA4-E904-4378-BCF8-4DFD7B719961}"/>
              </a:ext>
            </a:extLst>
          </p:cNvPr>
          <p:cNvSpPr/>
          <p:nvPr/>
        </p:nvSpPr>
        <p:spPr>
          <a:xfrm>
            <a:off x="1526094" y="3216165"/>
            <a:ext cx="1273861" cy="618009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EB356F2-9512-421C-B58F-FFDF79D250CB}"/>
              </a:ext>
            </a:extLst>
          </p:cNvPr>
          <p:cNvSpPr/>
          <p:nvPr/>
        </p:nvSpPr>
        <p:spPr>
          <a:xfrm>
            <a:off x="1769424" y="4134768"/>
            <a:ext cx="835040" cy="618009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E466F83-41B4-4AE4-BD81-CA5969731CFC}"/>
              </a:ext>
            </a:extLst>
          </p:cNvPr>
          <p:cNvSpPr/>
          <p:nvPr/>
        </p:nvSpPr>
        <p:spPr>
          <a:xfrm>
            <a:off x="3002017" y="2925816"/>
            <a:ext cx="729091" cy="618009"/>
          </a:xfrm>
          <a:prstGeom prst="rect">
            <a:avLst/>
          </a:prstGeom>
          <a:noFill/>
          <a:ln w="38100">
            <a:solidFill>
              <a:srgbClr val="7030A0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62FD210-2355-40AD-A442-F5A2898D6C16}"/>
              </a:ext>
            </a:extLst>
          </p:cNvPr>
          <p:cNvSpPr/>
          <p:nvPr/>
        </p:nvSpPr>
        <p:spPr>
          <a:xfrm>
            <a:off x="2841487" y="3626069"/>
            <a:ext cx="998993" cy="725214"/>
          </a:xfrm>
          <a:prstGeom prst="rect">
            <a:avLst/>
          </a:prstGeom>
          <a:noFill/>
          <a:ln w="38100">
            <a:solidFill>
              <a:srgbClr val="27B34F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9FF8F28-D14B-464F-AD7F-B0AD3D1B9FC7}"/>
              </a:ext>
            </a:extLst>
          </p:cNvPr>
          <p:cNvSpPr/>
          <p:nvPr/>
        </p:nvSpPr>
        <p:spPr>
          <a:xfrm>
            <a:off x="1375411" y="4923659"/>
            <a:ext cx="1946910" cy="1288480"/>
          </a:xfrm>
          <a:prstGeom prst="rect">
            <a:avLst/>
          </a:prstGeom>
          <a:noFill/>
          <a:ln w="38100">
            <a:solidFill>
              <a:srgbClr val="003D6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358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1542F-FE9F-4ABD-9546-BD09BFF1C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Minimum Output Voltage Requirements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BB8272-A226-424C-B11D-11BCF4655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8D217-A1A2-4E62-BBD7-1593A1DDDDF8}" type="datetime3">
              <a:rPr lang="en-US" i="0" smtClean="0">
                <a:solidFill>
                  <a:srgbClr val="555659"/>
                </a:solidFill>
              </a:rPr>
              <a:t>3 September 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B94559-5935-4196-B98E-F2044EE6D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>
                <a:latin typeface="+mj-lt"/>
              </a:rPr>
              <a:t>©2021 Analog Devices, Inc. All rights reserved</a:t>
            </a:r>
            <a:r>
              <a:rPr lang="en-US"/>
              <a:t>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FC9D39-4039-47CD-BFF3-C37CD96772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9</a:t>
            </a:fld>
            <a:r>
              <a:rPr lang="en-US" sz="2000"/>
              <a:t> </a:t>
            </a:r>
            <a:r>
              <a:rPr lang="en-US" sz="1800">
                <a:solidFill>
                  <a:schemeClr val="bg2"/>
                </a:solidFill>
              </a:rPr>
              <a:t>|</a:t>
            </a:r>
            <a:endParaRPr lang="en-US" sz="1800" baseline="-11000" dirty="0">
              <a:solidFill>
                <a:srgbClr val="3CB7E3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 Placeholder 5">
                <a:extLst>
                  <a:ext uri="{FF2B5EF4-FFF2-40B4-BE49-F238E27FC236}">
                    <a16:creationId xmlns:a16="http://schemas.microsoft.com/office/drawing/2014/main" id="{89441900-11F9-4140-B7B0-CDFF971078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183342" y="922751"/>
                <a:ext cx="6396969" cy="4914900"/>
              </a:xfrm>
              <a:prstGeom prst="rect">
                <a:avLst/>
              </a:prstGeom>
            </p:spPr>
            <p:txBody>
              <a:bodyPr anchor="t" anchorCtr="0">
                <a:normAutofit/>
              </a:bodyPr>
              <a:lstStyle>
                <a:lvl1pPr marL="228600" indent="-228600" algn="l" defTabSz="457200" rtl="0" eaLnBrk="1" latinLnBrk="0" hangingPunct="1">
                  <a:spcBef>
                    <a:spcPts val="1000"/>
                  </a:spcBef>
                  <a:buClr>
                    <a:schemeClr val="bg2"/>
                  </a:buClr>
                  <a:buSzPct val="65000"/>
                  <a:buFont typeface="Arial" panose="020B0604020202020204" pitchFamily="34" charset="0"/>
                  <a:buChar char="►"/>
                  <a:defRPr lang="en-US" sz="2000" b="0" kern="1200" baseline="0" dirty="0" smtClean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285750" algn="l" defTabSz="457200" rtl="0" eaLnBrk="1" latinLnBrk="0" hangingPunct="1">
                  <a:spcBef>
                    <a:spcPct val="20000"/>
                  </a:spcBef>
                  <a:buClr>
                    <a:schemeClr val="bg2"/>
                  </a:buClr>
                  <a:buFont typeface="Arial"/>
                  <a:buChar char="–"/>
                  <a:defRPr lang="en-US" sz="1800" kern="1200" baseline="0" dirty="0" smtClean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2pPr>
                <a:lvl3pPr marL="742950" indent="-285750" algn="l" defTabSz="457200" rtl="0" eaLnBrk="1" latinLnBrk="0" hangingPunct="1">
                  <a:spcBef>
                    <a:spcPct val="20000"/>
                  </a:spcBef>
                  <a:buClr>
                    <a:schemeClr val="bg2"/>
                  </a:buClr>
                  <a:buFont typeface="Arial"/>
                  <a:buChar char="•"/>
                  <a:defRPr lang="en-US" sz="1600" kern="1200" baseline="0" dirty="0" smtClean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3pPr>
                <a:lvl4pPr marL="971550" indent="-285750" algn="l" defTabSz="457200" rtl="0" eaLnBrk="1" latinLnBrk="0" hangingPunct="1">
                  <a:spcBef>
                    <a:spcPct val="20000"/>
                  </a:spcBef>
                  <a:buClr>
                    <a:schemeClr val="bg2"/>
                  </a:buClr>
                  <a:buFont typeface="Arial"/>
                  <a:buChar char="–"/>
                  <a:defRPr lang="en-US" sz="1400" kern="1200" dirty="0" smtClean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Clr>
                    <a:schemeClr val="bg2"/>
                  </a:buClr>
                  <a:buFont typeface="Arial"/>
                  <a:buChar char="»"/>
                  <a:defRPr lang="en-US" sz="1200" kern="1200" baseline="0" dirty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2400" dirty="0"/>
                  <a:t>In order to maintain adequate voltage for the current sink circuit to regulate the LED current, the following considerations must be made:</a:t>
                </a: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sz="24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r>
                  <a:rPr lang="en-US" sz="2400" b="1" dirty="0"/>
                  <a:t>V</a:t>
                </a:r>
                <a:r>
                  <a:rPr lang="en-US" sz="2400" b="1" baseline="-25000" dirty="0"/>
                  <a:t>OUT</a:t>
                </a:r>
                <a:r>
                  <a:rPr lang="en-US" sz="2400" b="1" dirty="0"/>
                  <a:t> (min) = V</a:t>
                </a:r>
                <a:r>
                  <a:rPr lang="en-US" sz="2400" b="1" baseline="-25000" dirty="0"/>
                  <a:t>DP</a:t>
                </a:r>
                <a:r>
                  <a:rPr lang="en-US" sz="2400" b="1" dirty="0"/>
                  <a:t> + V</a:t>
                </a:r>
                <a:r>
                  <a:rPr lang="en-US" sz="2400" b="1" baseline="-25000" dirty="0"/>
                  <a:t>LED</a:t>
                </a:r>
                <a:r>
                  <a:rPr lang="en-US" sz="2400" b="1" dirty="0"/>
                  <a:t> + V</a:t>
                </a:r>
                <a:r>
                  <a:rPr lang="en-US" sz="2400" b="1" baseline="-25000" dirty="0"/>
                  <a:t>CS</a:t>
                </a:r>
              </a:p>
              <a:p>
                <a:r>
                  <a:rPr lang="en-US" b="1" dirty="0"/>
                  <a:t>V</a:t>
                </a:r>
                <a:r>
                  <a:rPr lang="en-US" b="1" baseline="-25000" dirty="0"/>
                  <a:t>DP</a:t>
                </a:r>
                <a:r>
                  <a:rPr lang="en-US" dirty="0"/>
                  <a:t>: the droop voltage when LED is on. </a:t>
                </a:r>
                <a:r>
                  <a:rPr lang="en-US" dirty="0">
                    <a:solidFill>
                      <a:srgbClr val="C00000"/>
                    </a:solidFill>
                  </a:rPr>
                  <a:t>The smaller output capacitor, the larger droop voltage. </a:t>
                </a:r>
                <a:endParaRPr lang="en-US" sz="1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𝛥</m:t>
                    </m:r>
                    <m:sSub>
                      <m:sSubPr>
                        <m:ctrlPr>
                          <a:rPr lang="ar-A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sz="2000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ar-AE" sz="2000" i="1">
                            <a:latin typeface="Cambria Math" panose="02040503050406030204" pitchFamily="18" charset="0"/>
                          </a:rPr>
                          <m:t>𝐷𝑃</m:t>
                        </m:r>
                      </m:sub>
                    </m:sSub>
                    <m:r>
                      <a:rPr lang="ar-AE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r-AE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r-AE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ar-AE" sz="2000" i="1">
                                <a:latin typeface="Cambria Math" panose="020405030504060302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ar-AE" sz="2000" i="1">
                                <a:latin typeface="Cambria Math" panose="02040503050406030204" pitchFamily="18" charset="0"/>
                              </a:rPr>
                              <m:t>𝐿𝐸𝐷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ar-AE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ar-AE" sz="2000" i="1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ar-AE" sz="2000" i="1">
                                <a:latin typeface="Cambria Math" panose="02040503050406030204" pitchFamily="18" charset="0"/>
                              </a:rPr>
                              <m:t>𝑂𝑈𝑇</m:t>
                            </m:r>
                          </m:sub>
                        </m:sSub>
                      </m:den>
                    </m:f>
                    <m:r>
                      <a:rPr lang="ar-AE" sz="2000" i="1">
                        <a:latin typeface="Cambria Math" panose="02040503050406030204" pitchFamily="18" charset="0"/>
                      </a:rPr>
                      <m:t>∗</m:t>
                    </m:r>
                    <m:r>
                      <a:rPr lang="ar-AE" sz="2000" i="1">
                        <a:latin typeface="Cambria Math" panose="02040503050406030204" pitchFamily="18" charset="0"/>
                      </a:rPr>
                      <m:t>𝛥</m:t>
                    </m:r>
                    <m:sSub>
                      <m:sSubPr>
                        <m:ctrlPr>
                          <a:rPr lang="ar-A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ar-AE" sz="20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ar-AE" sz="2000" i="1">
                            <a:latin typeface="Cambria Math" panose="02040503050406030204" pitchFamily="18" charset="0"/>
                          </a:rPr>
                          <m:t>𝑂𝑁</m:t>
                        </m:r>
                        <m:r>
                          <a:rPr lang="ar-AE" sz="2000" i="1"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ar-AE" sz="2000" i="1">
                            <a:latin typeface="Cambria Math" panose="02040503050406030204" pitchFamily="18" charset="0"/>
                          </a:rPr>
                          <m:t>𝑃𝑊𝑀</m:t>
                        </m:r>
                      </m:sub>
                    </m:sSub>
                  </m:oMath>
                </a14:m>
                <a:endParaRPr lang="ar-AE" dirty="0"/>
              </a:p>
              <a:p>
                <a:r>
                  <a:rPr lang="en-US" b="1" dirty="0"/>
                  <a:t>V</a:t>
                </a:r>
                <a:r>
                  <a:rPr lang="en-US" b="1" baseline="-25000" dirty="0"/>
                  <a:t>LED</a:t>
                </a:r>
                <a:r>
                  <a:rPr lang="en-US" dirty="0"/>
                  <a:t>: The forward voltage when all LEDs are on.</a:t>
                </a:r>
              </a:p>
              <a:p>
                <a:r>
                  <a:rPr lang="en-US" b="1" dirty="0"/>
                  <a:t>V</a:t>
                </a:r>
                <a:r>
                  <a:rPr lang="en-US" b="1" baseline="-25000" dirty="0"/>
                  <a:t>CS</a:t>
                </a:r>
                <a:r>
                  <a:rPr lang="en-US" dirty="0"/>
                  <a:t>: The required voltage for current sink.</a:t>
                </a:r>
              </a:p>
            </p:txBody>
          </p:sp>
        </mc:Choice>
        <mc:Fallback>
          <p:sp>
            <p:nvSpPr>
              <p:cNvPr id="7" name="Text Placeholder 5">
                <a:extLst>
                  <a:ext uri="{FF2B5EF4-FFF2-40B4-BE49-F238E27FC236}">
                    <a16:creationId xmlns:a16="http://schemas.microsoft.com/office/drawing/2014/main" id="{89441900-11F9-4140-B7B0-CDFF971078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83342" y="922751"/>
                <a:ext cx="6396969" cy="4914900"/>
              </a:xfrm>
              <a:prstGeom prst="rect">
                <a:avLst/>
              </a:prstGeom>
              <a:blipFill>
                <a:blip r:embed="rId2"/>
                <a:stretch>
                  <a:fillRect l="-1429" t="-8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Group 12">
            <a:extLst>
              <a:ext uri="{FF2B5EF4-FFF2-40B4-BE49-F238E27FC236}">
                <a16:creationId xmlns:a16="http://schemas.microsoft.com/office/drawing/2014/main" id="{04F5DD47-B0CE-43C7-9B1B-1B690B452A62}"/>
              </a:ext>
            </a:extLst>
          </p:cNvPr>
          <p:cNvGrpSpPr/>
          <p:nvPr/>
        </p:nvGrpSpPr>
        <p:grpSpPr>
          <a:xfrm>
            <a:off x="874511" y="930076"/>
            <a:ext cx="3844577" cy="5181824"/>
            <a:chOff x="874511" y="930076"/>
            <a:chExt cx="3844577" cy="518182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3EF8983-9A93-4BF3-A766-B0F5127D67F2}"/>
                </a:ext>
              </a:extLst>
            </p:cNvPr>
            <p:cNvGrpSpPr/>
            <p:nvPr/>
          </p:nvGrpSpPr>
          <p:grpSpPr>
            <a:xfrm>
              <a:off x="1296206" y="930076"/>
              <a:ext cx="3422882" cy="5181824"/>
              <a:chOff x="1296206" y="930076"/>
              <a:chExt cx="3422882" cy="5181824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9B2E9AA4-DAB0-4007-A9EB-492BB3C9C9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rcRect/>
              <a:stretch/>
            </p:blipFill>
            <p:spPr>
              <a:xfrm>
                <a:off x="1528617" y="930076"/>
                <a:ext cx="3190471" cy="5181824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85B8A34C-A277-4A5F-AB69-80890872D47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5122" r="5122"/>
              <a:stretch/>
            </p:blipFill>
            <p:spPr>
              <a:xfrm>
                <a:off x="1296206" y="2156504"/>
                <a:ext cx="2527884" cy="3863295"/>
              </a:xfrm>
              <a:prstGeom prst="rect">
                <a:avLst/>
              </a:prstGeom>
            </p:spPr>
          </p:pic>
        </p:grp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F534B5C-512C-49BA-9BB4-69F0B545B2B5}"/>
                </a:ext>
              </a:extLst>
            </p:cNvPr>
            <p:cNvSpPr/>
            <p:nvPr/>
          </p:nvSpPr>
          <p:spPr>
            <a:xfrm>
              <a:off x="874511" y="3764280"/>
              <a:ext cx="675640" cy="528320"/>
            </a:xfrm>
            <a:prstGeom prst="rect">
              <a:avLst/>
            </a:prstGeom>
            <a:solidFill>
              <a:schemeClr val="bg1"/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382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DITemplate">
  <a:themeElements>
    <a:clrScheme name="ADI Brand Colors 1">
      <a:dk1>
        <a:srgbClr val="000000"/>
      </a:dk1>
      <a:lt1>
        <a:srgbClr val="FFFFFF"/>
      </a:lt1>
      <a:dk2>
        <a:srgbClr val="555659"/>
      </a:dk2>
      <a:lt2>
        <a:srgbClr val="B1B3B3"/>
      </a:lt2>
      <a:accent1>
        <a:srgbClr val="41B6E6"/>
      </a:accent1>
      <a:accent2>
        <a:srgbClr val="0067B9"/>
      </a:accent2>
      <a:accent3>
        <a:srgbClr val="D6E341"/>
      </a:accent3>
      <a:accent4>
        <a:srgbClr val="00AE65"/>
      </a:accent4>
      <a:accent5>
        <a:srgbClr val="8637BA"/>
      </a:accent5>
      <a:accent6>
        <a:srgbClr val="FF7500"/>
      </a:accent6>
      <a:hlink>
        <a:srgbClr val="3CB7E3"/>
      </a:hlink>
      <a:folHlink>
        <a:srgbClr val="8637BA"/>
      </a:folHlink>
    </a:clrScheme>
    <a:fontScheme name="ADI PP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  <a:miter lim="800000"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228600" indent="-228600" defTabSz="457200">
          <a:spcBef>
            <a:spcPts val="1000"/>
          </a:spcBef>
          <a:buClr>
            <a:srgbClr val="1E4056"/>
          </a:buClr>
          <a:buSzPct val="75000"/>
          <a:buFont typeface="Lucida Grande"/>
          <a:buChar char="►"/>
          <a:defRPr sz="2000" dirty="0">
            <a:solidFill>
              <a:srgbClr val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DI 2021 16x9 Public" id="{FCB87951-E63B-43C4-BDBA-97A5B113A599}" vid="{11A36BFD-2375-4F94-94D8-CB34B8A9730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ADI 2021 16x9 Public</Template>
  <TotalTime>81</TotalTime>
  <Words>451</Words>
  <Application>Microsoft Office PowerPoint</Application>
  <PresentationFormat>Widescreen</PresentationFormat>
  <Paragraphs>75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Arial Narrow</vt:lpstr>
      <vt:lpstr>Calibri</vt:lpstr>
      <vt:lpstr>Cambria Math</vt:lpstr>
      <vt:lpstr>Lucida Grande</vt:lpstr>
      <vt:lpstr>Wingdings</vt:lpstr>
      <vt:lpstr>Wingdings 3</vt:lpstr>
      <vt:lpstr>ADITemplate</vt:lpstr>
      <vt:lpstr>LT3942  High-Current LED Flash System</vt:lpstr>
      <vt:lpstr>How to add TLV431 to LTSpice Library</vt:lpstr>
      <vt:lpstr>LTSpice Schematic for 5A LED Flash</vt:lpstr>
      <vt:lpstr>PowerPoint Presentation</vt:lpstr>
      <vt:lpstr>PowerPoint Presentation</vt:lpstr>
      <vt:lpstr>PowerPoint Presentation</vt:lpstr>
      <vt:lpstr>LT3942 4A Flash System Schematic</vt:lpstr>
      <vt:lpstr>LT3942 Flash Circuit System on DC3103A</vt:lpstr>
      <vt:lpstr>Minimum Output Voltage Requirements</vt:lpstr>
      <vt:lpstr>LT3942 LED Flash - 6VIN – 1msec pulse</vt:lpstr>
      <vt:lpstr>LT3942 LED Flash - 6VIN – 1msec pulse (zoomed)</vt:lpstr>
      <vt:lpstr>LT3942 LED Flash - 12VIN – 1msec pulse</vt:lpstr>
      <vt:lpstr>LT3942 LED Flash - 12VIN – 1msec pulse (zoomed)</vt:lpstr>
      <vt:lpstr>LT3942 LED Flash - 18VIN – 1msec pulse</vt:lpstr>
      <vt:lpstr>LT3942 LED Flash - 18VIN – 1msec pulse (zoomed)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LT3942  High-Current LED Flash System</dc:title>
  <dc:subject/>
  <dc:creator>Lawrence, Kyle</dc:creator>
  <cp:keywords/>
  <dc:description>ADI PowerPoint v.8 © 1995 - 2019 Analog Devices, Inc. All Rights Reserved</dc:description>
  <cp:lastModifiedBy>Lawrence, Kyle</cp:lastModifiedBy>
  <cp:revision>6</cp:revision>
  <cp:lastPrinted>2015-04-02T14:52:35Z</cp:lastPrinted>
  <dcterms:created xsi:type="dcterms:W3CDTF">2021-09-03T21:16:12Z</dcterms:created>
  <dcterms:modified xsi:type="dcterms:W3CDTF">2021-09-03T22:37:59Z</dcterms:modified>
  <cp:category/>
</cp:coreProperties>
</file>